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90" r:id="rId4"/>
    <p:sldId id="277" r:id="rId5"/>
    <p:sldId id="283" r:id="rId6"/>
    <p:sldId id="287" r:id="rId7"/>
    <p:sldId id="288" r:id="rId8"/>
    <p:sldId id="294" r:id="rId9"/>
    <p:sldId id="291" r:id="rId10"/>
    <p:sldId id="284" r:id="rId11"/>
    <p:sldId id="282" r:id="rId12"/>
    <p:sldId id="281" r:id="rId13"/>
    <p:sldId id="261" r:id="rId14"/>
    <p:sldId id="293" r:id="rId15"/>
    <p:sldId id="298" r:id="rId16"/>
    <p:sldId id="295" r:id="rId17"/>
    <p:sldId id="279" r:id="rId18"/>
    <p:sldId id="296" r:id="rId19"/>
    <p:sldId id="297" r:id="rId20"/>
    <p:sldId id="301" r:id="rId21"/>
    <p:sldId id="278" r:id="rId22"/>
    <p:sldId id="300" r:id="rId23"/>
    <p:sldId id="280" r:id="rId24"/>
    <p:sldId id="272" r:id="rId25"/>
    <p:sldId id="270" r:id="rId26"/>
    <p:sldId id="271" r:id="rId27"/>
    <p:sldId id="286" r:id="rId28"/>
    <p:sldId id="299" r:id="rId29"/>
    <p:sldId id="276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Relational </a:t>
            </a:r>
            <a:r>
              <a:rPr lang="en-US" dirty="0" smtClean="0"/>
              <a:t>Databases and 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June 8, 2016</a:t>
            </a:r>
          </a:p>
          <a:p>
            <a:pPr algn="ctr"/>
            <a:r>
              <a:rPr lang="en-US" dirty="0" smtClean="0"/>
              <a:t>Chris Schmitz and Bryan Jones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Control Language (DCL)</a:t>
            </a:r>
            <a:endParaRPr lang="en-US" b="1" u="sng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2448"/>
            <a:ext cx="9848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Definition Language (DDL)</a:t>
            </a:r>
            <a:endParaRPr lang="en-US" b="1" u="sng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82" y="1868827"/>
            <a:ext cx="5715412" cy="386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</a:t>
            </a:r>
            <a:r>
              <a:rPr lang="en-US" dirty="0" smtClean="0"/>
              <a:t> </a:t>
            </a:r>
            <a:r>
              <a:rPr lang="en-US" b="1" u="sng" dirty="0" smtClean="0"/>
              <a:t>CREATE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sz="1800" i="1" dirty="0" smtClean="0">
                <a:sym typeface="Wingdings" panose="05000000000000000000" pitchFamily="2" charset="2"/>
              </a:rPr>
              <a:t>Table … Primary Key … Foreign Key … Indexes</a:t>
            </a:r>
            <a:endParaRPr lang="en-U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52" y="2305696"/>
            <a:ext cx="4933950" cy="140017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54882" y="4007701"/>
            <a:ext cx="5715412" cy="411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</a:t>
            </a:r>
            <a:r>
              <a:rPr lang="en-US" b="1" u="sng" dirty="0" smtClean="0"/>
              <a:t>RENAME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sz="1800" i="1" dirty="0" smtClean="0">
                <a:sym typeface="Wingdings" panose="05000000000000000000" pitchFamily="2" charset="2"/>
              </a:rPr>
              <a:t>Table … Column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24675" y="4562995"/>
            <a:ext cx="5715412" cy="432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4.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u="sng" dirty="0" smtClean="0">
                <a:sym typeface="Wingdings" panose="05000000000000000000" pitchFamily="2" charset="2"/>
              </a:rPr>
              <a:t>DROP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sz="1800" i="1" dirty="0" smtClean="0">
                <a:sym typeface="Wingdings" panose="05000000000000000000" pitchFamily="2" charset="2"/>
              </a:rPr>
              <a:t>Table … Column</a:t>
            </a:r>
            <a:endParaRPr lang="en-US" sz="1800" i="1" dirty="0" smtClean="0"/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4675" y="1871121"/>
            <a:ext cx="5715412" cy="4002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3.</a:t>
            </a:r>
            <a:r>
              <a:rPr lang="en-US" dirty="0" smtClean="0"/>
              <a:t> </a:t>
            </a:r>
            <a:r>
              <a:rPr lang="en-US" b="1" u="sng" dirty="0" smtClean="0"/>
              <a:t>ALTER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sz="1800" i="1" dirty="0" smtClean="0">
                <a:sym typeface="Wingdings" panose="05000000000000000000" pitchFamily="2" charset="2"/>
              </a:rPr>
              <a:t>Column</a:t>
            </a:r>
            <a:endParaRPr lang="en-US" sz="1800" i="1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2" y="4437158"/>
            <a:ext cx="4905375" cy="1733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2305696"/>
            <a:ext cx="5202040" cy="1797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75" y="4945646"/>
            <a:ext cx="29051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Manipulation Language (DML)</a:t>
            </a:r>
            <a:endParaRPr lang="en-US" b="1" u="sng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68541"/>
            <a:ext cx="3309963" cy="2380277"/>
          </a:xfrm>
        </p:spPr>
        <p:txBody>
          <a:bodyPr/>
          <a:lstStyle/>
          <a:p>
            <a:pPr marL="0" indent="0">
              <a:buNone/>
            </a:pPr>
            <a:endParaRPr lang="en-US" sz="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“C” : INSERT  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“R” : SELECT    Record</a:t>
            </a:r>
            <a:endParaRPr lang="en-US" dirty="0" smtClean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“U” : UPDATE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Record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“D” : DELETE 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Record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2" y="4676704"/>
            <a:ext cx="5553075" cy="219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3" y="5612482"/>
            <a:ext cx="3905250" cy="209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155" y="5573819"/>
            <a:ext cx="1847850" cy="295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1" y="2975332"/>
            <a:ext cx="7381875" cy="11049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080155" y="5203706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… vs. TRUNCATE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91072" y="5230614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DELETE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91071" y="4301456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UPDATE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791070" y="2609474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INSERT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52261" y="1968586"/>
            <a:ext cx="6525684" cy="499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800" b="1" i="1" dirty="0" smtClean="0"/>
              <a:t>“CRUD” Statements </a:t>
            </a:r>
            <a:r>
              <a:rPr lang="en-US" sz="1800" b="1" i="1" dirty="0" smtClean="0"/>
              <a:t>(Create … Read … Update … Delete)</a:t>
            </a:r>
          </a:p>
        </p:txBody>
      </p:sp>
    </p:spTree>
    <p:extLst>
      <p:ext uri="{BB962C8B-B14F-4D97-AF65-F5344CB8AC3E}">
        <p14:creationId xmlns:p14="http://schemas.microsoft.com/office/powerpoint/2010/main" val="1777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Query Language (DQL)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17" y="2646796"/>
            <a:ext cx="6662763" cy="3655149"/>
          </a:xfrm>
        </p:spPr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SELECT    </a:t>
            </a:r>
            <a:r>
              <a:rPr lang="en-US" sz="1800" i="1" dirty="0" smtClean="0"/>
              <a:t>&lt;&lt; field names &gt;&gt;</a:t>
            </a:r>
            <a:endParaRPr lang="en-US" sz="1800" i="1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WHERE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Operators  </a:t>
            </a:r>
            <a:r>
              <a:rPr lang="en-US" sz="1800" i="1" dirty="0"/>
              <a:t>(IN, LIKE</a:t>
            </a:r>
            <a:r>
              <a:rPr lang="en-US" sz="1800" i="1" dirty="0" smtClean="0"/>
              <a:t>, Equals, BETWEEN)</a:t>
            </a:r>
            <a:endParaRPr lang="en-US" sz="1800" i="1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GROUP </a:t>
            </a:r>
            <a:r>
              <a:rPr lang="en-US" dirty="0"/>
              <a:t>BY </a:t>
            </a:r>
            <a:r>
              <a:rPr lang="en-US" dirty="0">
                <a:solidFill>
                  <a:srgbClr val="00B0F0"/>
                </a:solidFill>
              </a:rPr>
              <a:t>.... </a:t>
            </a:r>
            <a:r>
              <a:rPr lang="en-US" dirty="0" smtClean="0">
                <a:solidFill>
                  <a:srgbClr val="00B0F0"/>
                </a:solidFill>
              </a:rPr>
              <a:t>Aggregates </a:t>
            </a:r>
            <a:r>
              <a:rPr lang="en-US" dirty="0" smtClean="0"/>
              <a:t>(e.g. SUM</a:t>
            </a:r>
            <a:r>
              <a:rPr lang="en-US" dirty="0"/>
              <a:t>, MIN, MAX, </a:t>
            </a:r>
            <a:r>
              <a:rPr lang="en-US" dirty="0" smtClean="0"/>
              <a:t>AVG)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HAVING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ORDER BY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LIMIT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…. </a:t>
            </a:r>
            <a:r>
              <a:rPr lang="en-US" sz="1800" i="1" dirty="0"/>
              <a:t>a</a:t>
            </a:r>
            <a:r>
              <a:rPr lang="en-US" sz="1800" i="1" dirty="0" smtClean="0"/>
              <a:t>lso, DISTINCT (e.g. SELECT DISTINCT city FROM bar;)</a:t>
            </a:r>
            <a:endParaRPr lang="en-US" sz="1800" i="1" dirty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468541"/>
            <a:ext cx="3309963" cy="2380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“C” : INSERT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“R” : SELECT   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“U” : UPDATE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Record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“D” : DELETE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Record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42" y="2646797"/>
            <a:ext cx="2517895" cy="40120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52261" y="1968586"/>
            <a:ext cx="6525684" cy="499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800" b="1" i="1" dirty="0" smtClean="0"/>
              <a:t>“CRUD” Statements </a:t>
            </a:r>
            <a:r>
              <a:rPr lang="en-US" sz="1800" b="1" i="1" dirty="0" smtClean="0"/>
              <a:t>(Create … Read … Update … Delete)</a:t>
            </a:r>
          </a:p>
        </p:txBody>
      </p:sp>
    </p:spTree>
    <p:extLst>
      <p:ext uri="{BB962C8B-B14F-4D97-AF65-F5344CB8AC3E}">
        <p14:creationId xmlns:p14="http://schemas.microsoft.com/office/powerpoint/2010/main" val="12562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DQL - </a:t>
            </a:r>
            <a:r>
              <a:rPr lang="en-US" b="1" dirty="0" smtClean="0">
                <a:solidFill>
                  <a:schemeClr val="tx1"/>
                </a:solidFill>
              </a:rPr>
              <a:t>SELECT</a:t>
            </a:r>
            <a:r>
              <a:rPr lang="en-US" dirty="0" smtClean="0"/>
              <a:t>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507" y="2735425"/>
            <a:ext cx="5284558" cy="12677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691618" y="2924728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606018" y="2661745"/>
            <a:ext cx="2150075" cy="5634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Fields to Retrieve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691618" y="3912443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9606019" y="3641221"/>
            <a:ext cx="2150074" cy="563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Filter Criteria for Table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7216" y="3395258"/>
            <a:ext cx="940622" cy="625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37142" y="3109815"/>
            <a:ext cx="2150074" cy="5708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Table to Access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33559" y="2464022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1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961227" y="3434501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5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07169" y="2932966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3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41" y="453372"/>
            <a:ext cx="1869245" cy="11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315" y="2744185"/>
            <a:ext cx="3761863" cy="3393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DQL - </a:t>
            </a:r>
            <a:r>
              <a:rPr lang="en-US" b="1" dirty="0" smtClean="0">
                <a:solidFill>
                  <a:schemeClr val="tx1"/>
                </a:solidFill>
              </a:rPr>
              <a:t>SELECT</a:t>
            </a:r>
            <a:r>
              <a:rPr lang="en-US" dirty="0" smtClean="0"/>
              <a:t> Statement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995573" y="4830554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909973" y="4609649"/>
            <a:ext cx="2150074" cy="4418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Filter Criteria for Grouped Condition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988976" y="4339659"/>
            <a:ext cx="844198" cy="165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46349" y="4101394"/>
            <a:ext cx="2150074" cy="4486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Grouping Condition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46349" y="5051458"/>
            <a:ext cx="2150074" cy="4545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Order Condition for the Result Set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994884" y="5278751"/>
            <a:ext cx="844198" cy="165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204948" y="3869118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7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3201724" y="4770981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11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264286" y="4385308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9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846394" y="2308413"/>
            <a:ext cx="184347" cy="39116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3212" y="2295061"/>
            <a:ext cx="146633" cy="38675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317113" y="1904805"/>
            <a:ext cx="1058562" cy="392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713427" y="1901791"/>
            <a:ext cx="1058562" cy="392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Alias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41" y="453372"/>
            <a:ext cx="1869245" cy="113432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979347" y="5797870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893747" y="5576965"/>
            <a:ext cx="2150074" cy="4418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Limit Criteria for Returned Result Set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248060" y="5352624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13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76" y="2744185"/>
            <a:ext cx="2536610" cy="1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547"/>
          </a:xfrm>
        </p:spPr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Should </a:t>
            </a:r>
            <a:r>
              <a:rPr lang="en-US" b="1" i="1" dirty="0" smtClean="0"/>
              <a:t>represent one “thing” </a:t>
            </a:r>
            <a:r>
              <a:rPr lang="en-US" dirty="0" smtClean="0"/>
              <a:t>of interest to the business (e.g. Bar, Event, Users)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Relevant columns (e.g. attributes)</a:t>
            </a:r>
            <a:r>
              <a:rPr lang="en-US" dirty="0" smtClean="0"/>
              <a:t> … and no missing columns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Sensible data </a:t>
            </a:r>
            <a:r>
              <a:rPr lang="en-US" b="1" i="1" dirty="0"/>
              <a:t>t</a:t>
            </a:r>
            <a:r>
              <a:rPr lang="en-US" b="1" i="1" dirty="0" smtClean="0"/>
              <a:t>ypes </a:t>
            </a:r>
            <a:r>
              <a:rPr lang="en-US" dirty="0" smtClean="0"/>
              <a:t>for columns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Use a </a:t>
            </a:r>
            <a:r>
              <a:rPr lang="en-US" b="1" i="1" dirty="0" smtClean="0"/>
              <a:t>Primary Key </a:t>
            </a:r>
            <a:r>
              <a:rPr lang="en-US" dirty="0" smtClean="0"/>
              <a:t>constraint (usually)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b="1" i="1" dirty="0" smtClean="0"/>
              <a:t>other constraints </a:t>
            </a:r>
            <a:r>
              <a:rPr lang="en-US" dirty="0" smtClean="0"/>
              <a:t>(Unique, Foreign Keys)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b="1" i="1" dirty="0" smtClean="0"/>
              <a:t>Indexes</a:t>
            </a:r>
            <a:r>
              <a:rPr lang="en-US" dirty="0" smtClean="0"/>
              <a:t> where needed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Should be in </a:t>
            </a:r>
            <a:r>
              <a:rPr lang="en-US" b="1" i="1" dirty="0" smtClean="0"/>
              <a:t>Third Normal Form (“3NF”)</a:t>
            </a:r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Conceptual …. Logical … Physical</a:t>
            </a:r>
            <a:endParaRPr lang="en-US" dirty="0" smtClean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672" y="3083783"/>
            <a:ext cx="45053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Keys, </a:t>
            </a:r>
            <a:r>
              <a:rPr lang="en-US" dirty="0" smtClean="0"/>
              <a:t>Constraints, and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547"/>
          </a:xfrm>
        </p:spPr>
        <p:txBody>
          <a:bodyPr>
            <a:normAutofit lnSpcReduction="10000"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/>
              <a:t>Primary </a:t>
            </a:r>
            <a:r>
              <a:rPr lang="en-US" b="1" dirty="0" smtClean="0"/>
              <a:t>Keys (PK’s)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PK’s guarantee each row is unique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Must be unique … NOT NULL … Immutable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PK’s define the Foreign Keys in dependent </a:t>
            </a:r>
            <a:r>
              <a:rPr lang="en-US" sz="1800" i="1" dirty="0"/>
              <a:t>t</a:t>
            </a:r>
            <a:r>
              <a:rPr lang="en-US" sz="1800" i="1" dirty="0" smtClean="0"/>
              <a:t>ables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Start with </a:t>
            </a:r>
            <a:r>
              <a:rPr lang="en-US" sz="1800" b="1" i="1" dirty="0" smtClean="0"/>
              <a:t>“natural” PK’s </a:t>
            </a:r>
            <a:r>
              <a:rPr lang="en-US" sz="1800" i="1" dirty="0" smtClean="0"/>
              <a:t>(barname, street, zip) …. Use a </a:t>
            </a:r>
            <a:r>
              <a:rPr lang="en-US" sz="1800" b="1" i="1" dirty="0" smtClean="0"/>
              <a:t>Surrogate PK </a:t>
            </a:r>
            <a:r>
              <a:rPr lang="en-US" sz="1800" i="1" dirty="0" smtClean="0"/>
              <a:t>if needed (barid)</a:t>
            </a:r>
          </a:p>
          <a:p>
            <a:pPr marL="292608" lvl="2" indent="0">
              <a:buNone/>
            </a:pP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/>
              <a:t>Constraints (Unique, </a:t>
            </a:r>
            <a:r>
              <a:rPr lang="en-US" b="1" dirty="0" smtClean="0"/>
              <a:t>Not Null, Foreign Key)</a:t>
            </a:r>
            <a:endParaRPr lang="en-US" b="1" dirty="0"/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Enforce </a:t>
            </a:r>
            <a:r>
              <a:rPr lang="en-US" sz="1800" i="1" dirty="0"/>
              <a:t>integrity of your data (e.g. “No dupe emails in Users table</a:t>
            </a:r>
            <a:r>
              <a:rPr lang="en-US" sz="1800" i="1" dirty="0" smtClean="0"/>
              <a:t>” … “We must have a zip code”)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Foreign Keys establish relationships b/w tables</a:t>
            </a:r>
            <a:endParaRPr lang="en-US" sz="1800" i="1" dirty="0"/>
          </a:p>
          <a:p>
            <a:pPr marL="0" indent="0">
              <a:buNone/>
            </a:pPr>
            <a:r>
              <a:rPr lang="en-US" sz="200" dirty="0" smtClean="0"/>
              <a:t>.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Indexes (Covered Index, Hash Index, Filtered Index)</a:t>
            </a:r>
            <a:endParaRPr lang="en-US" b="1" dirty="0"/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Improve Read (“SELECT”) performance … but Writes take longer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Data is duplicated on different files (and ordered) … points back to original data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Like a book index!</a:t>
            </a:r>
          </a:p>
          <a:p>
            <a:pPr lvl="2" indent="-27432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9747" cy="1450757"/>
          </a:xfrm>
        </p:spPr>
        <p:txBody>
          <a:bodyPr/>
          <a:lstStyle/>
          <a:p>
            <a:r>
              <a:rPr lang="en-US" dirty="0" smtClean="0"/>
              <a:t>Normalization &amp; Third Normal Form (3NF)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93358" cy="4398547"/>
          </a:xfrm>
        </p:spPr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Normalization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b="1" i="1" dirty="0" smtClean="0"/>
              <a:t>Identifying the one best place where each fact belongs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Minimizes redundant or unnecessary data elements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Ensures each entity is well-formed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E.F. Codd (again…)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First Normal (1NF)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Eliminate repeating groups and non-atomic data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Each column contains a single, discrete fact (ATOMIC!)</a:t>
            </a:r>
            <a:endParaRPr lang="en-US" sz="1800" i="1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Second Normal (2NF)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ALL columns of each row are dependent on the </a:t>
            </a:r>
            <a:r>
              <a:rPr lang="en-US" sz="1800" b="1" i="1" dirty="0" smtClean="0"/>
              <a:t>entire</a:t>
            </a:r>
            <a:r>
              <a:rPr lang="en-US" sz="1800" i="1" dirty="0" smtClean="0"/>
              <a:t> Primary Key</a:t>
            </a:r>
            <a:endParaRPr lang="en-US" sz="1800" i="1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Third Normal (3NF)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EACH column should </a:t>
            </a:r>
            <a:r>
              <a:rPr lang="en-US" sz="1800" b="1" i="1" dirty="0" smtClean="0"/>
              <a:t>only </a:t>
            </a:r>
            <a:r>
              <a:rPr lang="en-US" sz="1800" i="1" dirty="0" smtClean="0"/>
              <a:t>depend on the PK (… does the “city” column in our Bar table follow this rule?)</a:t>
            </a:r>
            <a:endParaRPr lang="en-US" sz="1800" i="1" dirty="0" smtClean="0"/>
          </a:p>
          <a:p>
            <a:pPr marL="0" indent="0">
              <a:buNone/>
            </a:pP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331676" y="2215978"/>
            <a:ext cx="914400" cy="2388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54892" y="2563250"/>
            <a:ext cx="1336243" cy="26187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9747" cy="1450757"/>
          </a:xfrm>
        </p:spPr>
        <p:txBody>
          <a:bodyPr/>
          <a:lstStyle/>
          <a:p>
            <a:r>
              <a:rPr lang="en-US" dirty="0" smtClean="0"/>
              <a:t>Normalization &amp; Third Normal Form (3NF)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90904"/>
              </p:ext>
            </p:extLst>
          </p:nvPr>
        </p:nvGraphicFramePr>
        <p:xfrm>
          <a:off x="1650312" y="1987115"/>
          <a:ext cx="8424563" cy="884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073"/>
                <a:gridCol w="1099945"/>
                <a:gridCol w="1203509"/>
                <a:gridCol w="1214102"/>
                <a:gridCol w="1103870"/>
                <a:gridCol w="1359244"/>
                <a:gridCol w="1136820"/>
              </a:tblGrid>
              <a:tr h="3664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StudentID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StudentMajor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CompDate</a:t>
                      </a:r>
                      <a:endParaRPr lang="en-US" sz="1400" dirty="0"/>
                    </a:p>
                  </a:txBody>
                  <a:tcPr/>
                </a:tc>
              </a:tr>
              <a:tr h="4708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Jones, Bryan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HIST101</a:t>
                      </a:r>
                    </a:p>
                    <a:p>
                      <a:r>
                        <a:rPr lang="en-US" sz="1400" dirty="0" smtClean="0"/>
                        <a:t>HIST201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Intro to History</a:t>
                      </a:r>
                    </a:p>
                    <a:p>
                      <a:r>
                        <a:rPr lang="en-US" sz="1400" dirty="0" smtClean="0"/>
                        <a:t>U.S.</a:t>
                      </a:r>
                      <a:r>
                        <a:rPr lang="en-US" sz="1400" baseline="0" dirty="0" smtClean="0"/>
                        <a:t> 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2012-12-17</a:t>
                      </a:r>
                    </a:p>
                    <a:p>
                      <a:r>
                        <a:rPr lang="en-US" sz="1400" dirty="0" smtClean="0"/>
                        <a:t>2013-05-31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11901"/>
              </p:ext>
            </p:extLst>
          </p:nvPr>
        </p:nvGraphicFramePr>
        <p:xfrm>
          <a:off x="1650312" y="3146495"/>
          <a:ext cx="53189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121"/>
                <a:gridCol w="972065"/>
                <a:gridCol w="996778"/>
                <a:gridCol w="815546"/>
                <a:gridCol w="12603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StudentID</a:t>
                      </a:r>
                      <a:r>
                        <a:rPr lang="en-US" sz="1400" baseline="0" dirty="0" smtClean="0"/>
                        <a:t>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StudentMajor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936333"/>
              </p:ext>
            </p:extLst>
          </p:nvPr>
        </p:nvGraphicFramePr>
        <p:xfrm>
          <a:off x="1668160" y="4354084"/>
          <a:ext cx="4775205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012"/>
                <a:gridCol w="932841"/>
                <a:gridCol w="1005017"/>
                <a:gridCol w="1466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StudentID</a:t>
                      </a:r>
                      <a:r>
                        <a:rPr lang="en-US" sz="1400" baseline="0" dirty="0" smtClean="0"/>
                        <a:t>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 &lt;&lt; FK &gt;&gt;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77512"/>
              </p:ext>
            </p:extLst>
          </p:nvPr>
        </p:nvGraphicFramePr>
        <p:xfrm>
          <a:off x="8075823" y="4354084"/>
          <a:ext cx="224618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4121"/>
                <a:gridCol w="9720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r>
                        <a:rPr lang="en-US" sz="1400" baseline="0" dirty="0" smtClean="0"/>
                        <a:t>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11073"/>
              </p:ext>
            </p:extLst>
          </p:nvPr>
        </p:nvGraphicFramePr>
        <p:xfrm>
          <a:off x="7101018" y="5271528"/>
          <a:ext cx="4226008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5453"/>
                <a:gridCol w="1339505"/>
                <a:gridCol w="1491050"/>
              </a:tblGrid>
              <a:tr h="2214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CourseNum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r>
                        <a:rPr lang="en-US" sz="1400" baseline="0" dirty="0" smtClean="0"/>
                        <a:t> &lt;&lt; FK &gt;&gt;</a:t>
                      </a:r>
                      <a:endParaRPr lang="en-US" sz="1400" dirty="0"/>
                    </a:p>
                  </a:txBody>
                  <a:tcPr/>
                </a:tc>
              </a:tr>
              <a:tr h="2214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HIST101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Intro to 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</a:tr>
              <a:tr h="2214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HIST201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U.S. 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265807" y="2008736"/>
            <a:ext cx="1274669" cy="863007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u="sng" dirty="0" smtClean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 Relational</a:t>
            </a:r>
            <a:endParaRPr 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5806" y="3085831"/>
            <a:ext cx="1274669" cy="863007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1NF</a:t>
            </a:r>
          </a:p>
          <a:p>
            <a:pPr algn="ctr"/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and 2NF ?</a:t>
            </a:r>
            <a:endParaRPr 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5805" y="4232757"/>
            <a:ext cx="1274669" cy="863007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3NF</a:t>
            </a:r>
            <a:endParaRPr 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25577" y="2323335"/>
            <a:ext cx="1285103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10733" y="2256434"/>
            <a:ext cx="1103870" cy="615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424614" y="3517334"/>
            <a:ext cx="1285103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097279" y="5728728"/>
            <a:ext cx="5612437" cy="30742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Relational Database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6152017" cy="4406785"/>
          </a:xfrm>
        </p:spPr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Collection </a:t>
            </a:r>
            <a:r>
              <a:rPr lang="en-US" dirty="0"/>
              <a:t>of data </a:t>
            </a:r>
            <a:r>
              <a:rPr lang="en-US" dirty="0" smtClean="0"/>
              <a:t>in physical files on </a:t>
            </a:r>
            <a:r>
              <a:rPr lang="en-US" dirty="0"/>
              <a:t>a </a:t>
            </a:r>
            <a:r>
              <a:rPr lang="en-US" dirty="0" smtClean="0"/>
              <a:t>computer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is stored in </a:t>
            </a:r>
            <a:r>
              <a:rPr lang="en-US" b="1" u="sng" dirty="0" smtClean="0"/>
              <a:t>TABLES</a:t>
            </a:r>
            <a:r>
              <a:rPr lang="en-US" dirty="0" smtClean="0"/>
              <a:t> (e.g. Books, Users, Bars)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Each table contains </a:t>
            </a:r>
            <a:r>
              <a:rPr lang="en-US" b="1" u="sng" dirty="0" smtClean="0"/>
              <a:t>ROWS</a:t>
            </a:r>
            <a:r>
              <a:rPr lang="en-US" dirty="0" smtClean="0"/>
              <a:t> (an specific instance)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Each row contains </a:t>
            </a:r>
            <a:r>
              <a:rPr lang="en-US" b="1" u="sng" dirty="0" smtClean="0"/>
              <a:t>COLUMNS</a:t>
            </a:r>
            <a:r>
              <a:rPr lang="en-US" dirty="0" smtClean="0"/>
              <a:t> 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Each column represents a </a:t>
            </a:r>
            <a:r>
              <a:rPr lang="en-US" dirty="0"/>
              <a:t>single </a:t>
            </a:r>
            <a:r>
              <a:rPr lang="en-US" dirty="0" smtClean="0"/>
              <a:t>item </a:t>
            </a:r>
            <a:r>
              <a:rPr lang="en-US" dirty="0"/>
              <a:t>of </a:t>
            </a:r>
            <a:r>
              <a:rPr lang="en-US" dirty="0" smtClean="0"/>
              <a:t>data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Relational </a:t>
            </a:r>
            <a:r>
              <a:rPr lang="en-US" dirty="0" smtClean="0">
                <a:sym typeface="Wingdings" panose="05000000000000000000" pitchFamily="2" charset="2"/>
              </a:rPr>
              <a:t>Algebra and Set </a:t>
            </a:r>
            <a:r>
              <a:rPr lang="en-US" dirty="0" smtClean="0">
                <a:sym typeface="Wingdings" panose="05000000000000000000" pitchFamily="2" charset="2"/>
              </a:rPr>
              <a:t>Theory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E.F. Codd (1970’s)</a:t>
            </a:r>
          </a:p>
          <a:p>
            <a:pPr marL="0" indent="0">
              <a:buNone/>
            </a:pPr>
            <a:endParaRPr lang="en-US" sz="200" dirty="0" smtClean="0">
              <a:sym typeface="Wingdings" panose="05000000000000000000" pitchFamily="2" charset="2"/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ym typeface="Wingdings" panose="05000000000000000000" pitchFamily="2" charset="2"/>
              </a:rPr>
              <a:t>Access data in different ways w/o restructuring the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3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7392507" y="4765224"/>
            <a:ext cx="2561968" cy="96382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Data is Very </a:t>
            </a:r>
            <a:r>
              <a:rPr lang="en-US" b="1" i="1" u="sng" dirty="0" smtClean="0">
                <a:solidFill>
                  <a:schemeClr val="accent1">
                    <a:lumMod val="50000"/>
                  </a:schemeClr>
                </a:solidFill>
              </a:rPr>
              <a:t>Structured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44" y="1992012"/>
            <a:ext cx="7208109" cy="40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84" y="2010033"/>
            <a:ext cx="6736721" cy="3789406"/>
          </a:xfrm>
        </p:spPr>
      </p:pic>
    </p:spTree>
    <p:extLst>
      <p:ext uri="{BB962C8B-B14F-4D97-AF65-F5344CB8AC3E}">
        <p14:creationId xmlns:p14="http://schemas.microsoft.com/office/powerpoint/2010/main" val="16355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20" y="1993557"/>
            <a:ext cx="6993925" cy="39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RDBMS </a:t>
            </a:r>
            <a:r>
              <a:rPr lang="en-US" dirty="0"/>
              <a:t>not great for </a:t>
            </a:r>
            <a:r>
              <a:rPr lang="en-US" dirty="0" smtClean="0"/>
              <a:t>everything (esp. Unstructured Data)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Key </a:t>
            </a:r>
            <a:r>
              <a:rPr lang="en-US" dirty="0" smtClean="0"/>
              <a:t>Value ….  Documents …. Columns …. Graphs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Schema vs. </a:t>
            </a:r>
            <a:r>
              <a:rPr lang="en-US" dirty="0" smtClean="0"/>
              <a:t>Schema-less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ACID vs. </a:t>
            </a:r>
            <a:r>
              <a:rPr lang="en-US" dirty="0" smtClean="0"/>
              <a:t>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However, NoSQL and RDBMS are converging (Mongo Row Locks …. PostgreSQL JSONB, etc.)</a:t>
            </a:r>
            <a:endParaRPr lang="en-US" dirty="0"/>
          </a:p>
        </p:txBody>
      </p:sp>
      <p:pic>
        <p:nvPicPr>
          <p:cNvPr id="2050" name="Picture 2" descr="https://upload.wikimedia.org/wikipedia/en/thumb/6/6b/Redis_Logo.svg/467px-Redi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20" y="4909750"/>
            <a:ext cx="1618020" cy="5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en/thumb/4/45/MongoDB-Logo.svg/527px-MongoDB-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83" y="4844949"/>
            <a:ext cx="2164080" cy="5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4cti9u1qldo011vlvp4eutwnxf4-wpengine.netdna-ssl.com/wp-content/themes/qubole/images/why_qubole/hbase_logo-l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06" y="4482742"/>
            <a:ext cx="1327894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llthingsgraphed.com/public/images/java-call-graph/neo4j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64" y="4749258"/>
            <a:ext cx="1736725" cy="9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Small Data Types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Smart Indexing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Minimize Variable Length Data Types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3NF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Reduce amount of data retrieved </a:t>
            </a:r>
            <a:r>
              <a:rPr lang="en-US" i="1" dirty="0" smtClean="0"/>
              <a:t>(WHERE and HAVING)</a:t>
            </a:r>
            <a:endParaRPr lang="en-US" i="1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Minimize Cursors and Row-by-Row Operations (allow Sets to be Sets!)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Be Paranoid! Verify ALL User Input!!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/>
              <a:t>		Verifying User </a:t>
            </a:r>
            <a:r>
              <a:rPr lang="en-US" dirty="0"/>
              <a:t>Input …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Injection </a:t>
            </a:r>
            <a:r>
              <a:rPr lang="en-US" dirty="0" smtClean="0"/>
              <a:t>… </a:t>
            </a:r>
            <a:r>
              <a:rPr lang="en-US" dirty="0"/>
              <a:t>Prepared </a:t>
            </a:r>
            <a:r>
              <a:rPr lang="en-US" dirty="0" smtClean="0"/>
              <a:t>Statements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Objects :</a:t>
            </a:r>
            <a:r>
              <a:rPr lang="en-US" dirty="0" smtClean="0"/>
              <a:t>	Triggers</a:t>
            </a:r>
            <a:r>
              <a:rPr lang="en-US" dirty="0"/>
              <a:t> </a:t>
            </a:r>
            <a:r>
              <a:rPr lang="en-US" dirty="0" smtClean="0"/>
              <a:t>…</a:t>
            </a:r>
            <a:r>
              <a:rPr lang="en-US" dirty="0" smtClean="0"/>
              <a:t> Functions … Procedures … Views … Transactions … CTE’s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: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 </a:t>
            </a:r>
            <a:r>
              <a:rPr lang="en-US" dirty="0" smtClean="0"/>
              <a:t>… Caching</a:t>
            </a:r>
            <a:r>
              <a:rPr lang="en-US" dirty="0"/>
              <a:t> </a:t>
            </a:r>
            <a:r>
              <a:rPr lang="en-US" dirty="0" smtClean="0"/>
              <a:t>… </a:t>
            </a:r>
            <a:r>
              <a:rPr lang="en-US" dirty="0" smtClean="0"/>
              <a:t>Optimizer … Statistics</a:t>
            </a:r>
            <a:r>
              <a:rPr lang="en-US" dirty="0"/>
              <a:t> </a:t>
            </a:r>
            <a:r>
              <a:rPr lang="en-US" dirty="0" smtClean="0"/>
              <a:t>…</a:t>
            </a:r>
            <a:r>
              <a:rPr lang="en-US" dirty="0" smtClean="0"/>
              <a:t> Query Plan … RAID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:</a:t>
            </a:r>
            <a:r>
              <a:rPr lang="en-US" dirty="0" smtClean="0"/>
              <a:t>		Replication… </a:t>
            </a:r>
            <a:r>
              <a:rPr lang="en-US" dirty="0" smtClean="0"/>
              <a:t>Partitioning </a:t>
            </a:r>
            <a:r>
              <a:rPr lang="en-US" dirty="0"/>
              <a:t>… </a:t>
            </a:r>
            <a:r>
              <a:rPr lang="en-US" dirty="0" smtClean="0"/>
              <a:t>Sharding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:</a:t>
            </a:r>
            <a:r>
              <a:rPr lang="en-US" dirty="0" smtClean="0"/>
              <a:t>		Conceptual …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</a:t>
            </a:r>
            <a:r>
              <a:rPr lang="en-US" dirty="0" smtClean="0"/>
              <a:t> … Physical … Requirements Gathering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Administration :</a:t>
            </a:r>
            <a:r>
              <a:rPr lang="en-US" dirty="0" smtClean="0"/>
              <a:t>	Users … Groups</a:t>
            </a:r>
            <a:r>
              <a:rPr lang="en-US" dirty="0"/>
              <a:t> </a:t>
            </a:r>
            <a:r>
              <a:rPr lang="en-US" dirty="0" smtClean="0"/>
              <a:t>…</a:t>
            </a:r>
            <a:r>
              <a:rPr lang="en-US" dirty="0" smtClean="0"/>
              <a:t> Permissions …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Backups and Restores (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Cloud?)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 :</a:t>
            </a:r>
            <a:r>
              <a:rPr lang="en-US" dirty="0" smtClean="0"/>
              <a:t>		Vendor Differences … ANSI and ISO Standards</a:t>
            </a:r>
          </a:p>
          <a:p>
            <a:pPr marL="0" indent="0">
              <a:buNone/>
            </a:pPr>
            <a:endParaRPr lang="en-US" sz="200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 and NoSQL !!!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7429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66915" cy="4023360"/>
          </a:xfrm>
        </p:spPr>
        <p:txBody>
          <a:bodyPr/>
          <a:lstStyle/>
          <a:p>
            <a:pPr marL="274320" indent="-457200">
              <a:buFont typeface="+mj-lt"/>
              <a:buAutoNum type="arabicPeriod"/>
            </a:pPr>
            <a:r>
              <a:rPr lang="en-US" i="1" dirty="0" smtClean="0"/>
              <a:t>“Head First SQL”</a:t>
            </a:r>
          </a:p>
          <a:p>
            <a:pPr marL="274320" indent="-457200">
              <a:buFont typeface="+mj-lt"/>
              <a:buAutoNum type="arabicPeriod"/>
            </a:pPr>
            <a:endParaRPr lang="en-US" dirty="0" smtClean="0"/>
          </a:p>
          <a:p>
            <a:pPr marL="274320" indent="-457200">
              <a:buFont typeface="+mj-lt"/>
              <a:buAutoNum type="arabicPeriod"/>
            </a:pPr>
            <a:endParaRPr lang="en-US" dirty="0" smtClean="0"/>
          </a:p>
          <a:p>
            <a:pPr marL="274320" indent="-457200">
              <a:buFont typeface="+mj-lt"/>
              <a:buAutoNum type="arabicPeriod"/>
            </a:pPr>
            <a:r>
              <a:rPr lang="en-US" i="1" dirty="0" smtClean="0"/>
              <a:t>“SQL Queries For Mere Mortals” (3</a:t>
            </a:r>
            <a:r>
              <a:rPr lang="en-US" i="1" baseline="30000" dirty="0" smtClean="0"/>
              <a:t>rd</a:t>
            </a:r>
            <a:r>
              <a:rPr lang="en-US" i="1" dirty="0" smtClean="0"/>
              <a:t>)</a:t>
            </a:r>
          </a:p>
          <a:p>
            <a:pPr marL="274320" indent="-457200">
              <a:buFont typeface="+mj-lt"/>
              <a:buAutoNum type="arabicPeriod"/>
            </a:pPr>
            <a:endParaRPr lang="en-US" dirty="0" smtClean="0"/>
          </a:p>
          <a:p>
            <a:pPr marL="27432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sz="600" dirty="0" smtClean="0"/>
          </a:p>
          <a:p>
            <a:pPr marL="274320" indent="-457200">
              <a:buFont typeface="+mj-lt"/>
              <a:buAutoNum type="arabicPeriod" startAt="3"/>
            </a:pPr>
            <a:r>
              <a:rPr lang="en-US" i="1" dirty="0" smtClean="0"/>
              <a:t>“Database Design For Mere Mortals” (3</a:t>
            </a:r>
            <a:r>
              <a:rPr lang="en-US" i="1" baseline="30000" dirty="0" smtClean="0"/>
              <a:t>rd</a:t>
            </a:r>
            <a:r>
              <a:rPr lang="en-US" i="1" dirty="0" smtClean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8765" y="1845734"/>
            <a:ext cx="486691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457200">
              <a:buFont typeface="+mj-lt"/>
              <a:buAutoNum type="arabicPeriod" startAt="4"/>
            </a:pPr>
            <a:r>
              <a:rPr lang="en-US" i="1" dirty="0" smtClean="0"/>
              <a:t>“SQL Clearly Explained” (3</a:t>
            </a:r>
            <a:r>
              <a:rPr lang="en-US" i="1" baseline="30000" dirty="0" smtClean="0"/>
              <a:t>rd</a:t>
            </a:r>
            <a:r>
              <a:rPr lang="en-US" i="1" dirty="0" smtClean="0"/>
              <a:t>)</a:t>
            </a:r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r>
              <a:rPr lang="en-US" i="1" dirty="0" smtClean="0"/>
              <a:t>“SQL Performance Explained”</a:t>
            </a:r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endParaRPr lang="en-US" sz="600" dirty="0" smtClean="0"/>
          </a:p>
          <a:p>
            <a:pPr marL="274320" indent="-457200">
              <a:buFont typeface="+mj-lt"/>
              <a:buAutoNum type="arabicPeriod" startAt="4"/>
            </a:pPr>
            <a:r>
              <a:rPr lang="en-US" i="1" dirty="0" smtClean="0"/>
              <a:t>“The Art of SQL”</a:t>
            </a:r>
            <a:endParaRPr lang="en-US" i="1" dirty="0"/>
          </a:p>
        </p:txBody>
      </p:sp>
      <p:pic>
        <p:nvPicPr>
          <p:cNvPr id="1026" name="Picture 2" descr="http://ecx.images-amazon.com/images/I/51F8NgTHQOL._SX43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39" y="1911637"/>
            <a:ext cx="828246" cy="9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cx.images-amazon.com/images/I/51nDufgoDqL._SX36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39" y="3641124"/>
            <a:ext cx="828246" cy="9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51NnqXILVjL._SX35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30" y="5246117"/>
            <a:ext cx="899805" cy="100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51T1ZhNlvVL._SX403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07" y="1911637"/>
            <a:ext cx="828246" cy="9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ecx.images-amazon.com/images/I/51UriESP8nL._SX32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07" y="3641124"/>
            <a:ext cx="828246" cy="9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ecx.images-amazon.com/images/I/51MrFXDwhgL._SX379_BO1,204,203,2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07" y="5246117"/>
            <a:ext cx="828246" cy="97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7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DQL - SELECT </a:t>
            </a:r>
            <a:r>
              <a:rPr lang="en-US" dirty="0" smtClean="0"/>
              <a:t>Statement -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60406" cy="4415023"/>
          </a:xfrm>
        </p:spPr>
        <p:txBody>
          <a:bodyPr>
            <a:normAutofit fontScale="85000" lnSpcReduction="20000"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No table – SELECT date();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One </a:t>
            </a:r>
            <a:r>
              <a:rPr lang="en-US" sz="1600" dirty="0"/>
              <a:t>table – SELECT </a:t>
            </a:r>
            <a:r>
              <a:rPr lang="en-US" sz="1600" dirty="0" smtClean="0"/>
              <a:t>* FROM bar;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Filtering – </a:t>
            </a:r>
            <a:r>
              <a:rPr lang="en-US" sz="1600" dirty="0"/>
              <a:t>SELECT * FROM </a:t>
            </a:r>
            <a:r>
              <a:rPr lang="en-US" sz="1600" dirty="0" smtClean="0"/>
              <a:t>bar WHERE state = ‘MO’ ORDER BY joindate DESC;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* FROM </a:t>
            </a:r>
            <a:r>
              <a:rPr lang="en-US" sz="1600" dirty="0" smtClean="0"/>
              <a:t>bar </a:t>
            </a:r>
            <a:r>
              <a:rPr lang="en-US" sz="1600" dirty="0"/>
              <a:t>WHERE </a:t>
            </a:r>
            <a:r>
              <a:rPr lang="en-US" sz="1600" dirty="0" smtClean="0"/>
              <a:t>type LIKE ‘%Hole%’ ORDER </a:t>
            </a:r>
            <a:r>
              <a:rPr lang="en-US" sz="1600" dirty="0"/>
              <a:t>BY joindate DESC</a:t>
            </a:r>
            <a:r>
              <a:rPr lang="en-US" sz="1600" dirty="0" smtClean="0"/>
              <a:t>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* FROM </a:t>
            </a:r>
            <a:r>
              <a:rPr lang="en-US" sz="1600" dirty="0" smtClean="0"/>
              <a:t>bar </a:t>
            </a:r>
            <a:r>
              <a:rPr lang="en-US" sz="1600" dirty="0"/>
              <a:t>WHERE </a:t>
            </a:r>
            <a:r>
              <a:rPr lang="en-US" sz="1600" dirty="0" smtClean="0"/>
              <a:t>type IN (‘Pool’, ‘Hole in the Wall’) ORDER </a:t>
            </a:r>
            <a:r>
              <a:rPr lang="en-US" sz="1600" dirty="0"/>
              <a:t>BY joindate DESC</a:t>
            </a:r>
            <a:r>
              <a:rPr lang="en-US" sz="1600" dirty="0" smtClean="0"/>
              <a:t>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</a:t>
            </a:r>
            <a:r>
              <a:rPr lang="en-US" sz="1600" dirty="0" smtClean="0"/>
              <a:t>* FROM bar </a:t>
            </a:r>
            <a:r>
              <a:rPr lang="en-US" sz="1600" dirty="0"/>
              <a:t>WHERE joindate BETWEEN ‘2015-01-01’ AND ‘2015-12-31’ ORDER BY joindate ASC</a:t>
            </a:r>
            <a:r>
              <a:rPr lang="en-US" sz="1600" dirty="0" smtClean="0"/>
              <a:t>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Filtering </a:t>
            </a:r>
            <a:r>
              <a:rPr lang="en-US" sz="1600" dirty="0"/>
              <a:t>– SELECT * FROM </a:t>
            </a:r>
            <a:r>
              <a:rPr lang="en-US" sz="1600" dirty="0" smtClean="0"/>
              <a:t>bar </a:t>
            </a:r>
            <a:r>
              <a:rPr lang="en-US" sz="1600" dirty="0"/>
              <a:t>WHERE </a:t>
            </a:r>
            <a:r>
              <a:rPr lang="en-US" sz="1600" dirty="0" smtClean="0"/>
              <a:t>city = ‘Creve Coeur’ AND type LIKE ‘%Hole%’;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* FROM </a:t>
            </a:r>
            <a:r>
              <a:rPr lang="en-US" sz="1600" dirty="0" smtClean="0"/>
              <a:t>bar </a:t>
            </a:r>
            <a:r>
              <a:rPr lang="en-US" sz="1600" dirty="0"/>
              <a:t>WHERE city = ‘Creve Coeur’</a:t>
            </a:r>
            <a:r>
              <a:rPr lang="en-US" sz="1600" dirty="0" smtClean="0"/>
              <a:t> OR (type LIKE ‘%Hole%’ </a:t>
            </a:r>
            <a:r>
              <a:rPr lang="en-US" sz="1600" dirty="0"/>
              <a:t>AND </a:t>
            </a:r>
            <a:r>
              <a:rPr lang="en-US" sz="1600" dirty="0" smtClean="0"/>
              <a:t>rating &gt;= 4.5);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DISTINCT(joindate</a:t>
            </a:r>
            <a:r>
              <a:rPr lang="en-US" sz="1600" dirty="0" smtClean="0"/>
              <a:t>)  </a:t>
            </a:r>
            <a:r>
              <a:rPr lang="en-US" sz="1600" dirty="0"/>
              <a:t>FROM </a:t>
            </a:r>
            <a:r>
              <a:rPr lang="en-US" sz="1600" dirty="0" smtClean="0"/>
              <a:t>bar WHERE </a:t>
            </a:r>
            <a:r>
              <a:rPr lang="en-US" sz="1600" dirty="0"/>
              <a:t>city = ‘Creve Coeur’ </a:t>
            </a:r>
            <a:r>
              <a:rPr lang="en-US" sz="1600" dirty="0" smtClean="0"/>
              <a:t>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Grouping – </a:t>
            </a:r>
            <a:r>
              <a:rPr lang="en-US" sz="1600" dirty="0"/>
              <a:t>SELECT </a:t>
            </a:r>
            <a:r>
              <a:rPr lang="en-US" sz="1600" dirty="0" smtClean="0"/>
              <a:t>type, COUNT(*) AS [count] </a:t>
            </a:r>
            <a:r>
              <a:rPr lang="en-US" sz="1600" dirty="0"/>
              <a:t>FROM </a:t>
            </a:r>
            <a:r>
              <a:rPr lang="en-US" sz="1600" dirty="0" smtClean="0"/>
              <a:t>bar GROUP BY type;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G/F – </a:t>
            </a:r>
            <a:r>
              <a:rPr lang="en-US" sz="1600" dirty="0"/>
              <a:t>SELECT </a:t>
            </a:r>
            <a:r>
              <a:rPr lang="en-US" sz="1600" dirty="0" smtClean="0"/>
              <a:t>type, </a:t>
            </a:r>
            <a:r>
              <a:rPr lang="en-US" sz="1600" dirty="0"/>
              <a:t>COUNT(*) AS [count] FROM </a:t>
            </a:r>
            <a:r>
              <a:rPr lang="en-US" sz="1600" dirty="0" smtClean="0"/>
              <a:t>bar </a:t>
            </a:r>
            <a:r>
              <a:rPr lang="en-US" sz="1600" dirty="0"/>
              <a:t>GROUP BY </a:t>
            </a:r>
            <a:r>
              <a:rPr lang="en-US" sz="1600" dirty="0" smtClean="0"/>
              <a:t>type HAVING COUNT(*) &gt; 1;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G/F </a:t>
            </a:r>
            <a:r>
              <a:rPr lang="en-US" sz="1600" dirty="0"/>
              <a:t>– SELECT </a:t>
            </a:r>
            <a:r>
              <a:rPr lang="en-US" sz="1600" dirty="0" smtClean="0"/>
              <a:t>type, </a:t>
            </a:r>
            <a:r>
              <a:rPr lang="en-US" sz="1600" dirty="0"/>
              <a:t>COUNT(*) AS [count</a:t>
            </a:r>
            <a:r>
              <a:rPr lang="en-US" sz="1600" dirty="0" smtClean="0"/>
              <a:t>], MAX(joindate) </a:t>
            </a:r>
            <a:r>
              <a:rPr lang="en-US" sz="1600" dirty="0"/>
              <a:t>FROM </a:t>
            </a:r>
            <a:r>
              <a:rPr lang="en-US" sz="1600" dirty="0" smtClean="0"/>
              <a:t>bar </a:t>
            </a:r>
            <a:r>
              <a:rPr lang="en-US" sz="1600" dirty="0"/>
              <a:t>GROUP BY </a:t>
            </a:r>
            <a:r>
              <a:rPr lang="en-US" sz="1600" dirty="0" smtClean="0"/>
              <a:t>type </a:t>
            </a:r>
            <a:r>
              <a:rPr lang="en-US" sz="1600" dirty="0"/>
              <a:t>HAVING COUNT(*) &gt; </a:t>
            </a:r>
            <a:r>
              <a:rPr lang="en-US" sz="1600" dirty="0" smtClean="0"/>
              <a:t>1 ORDER BY [count] DESC;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G/F </a:t>
            </a:r>
            <a:r>
              <a:rPr lang="en-US" sz="1600" dirty="0"/>
              <a:t>– SELECT </a:t>
            </a:r>
            <a:r>
              <a:rPr lang="en-US" sz="1600" dirty="0" smtClean="0"/>
              <a:t>type, </a:t>
            </a:r>
            <a:r>
              <a:rPr lang="en-US" sz="1600" dirty="0"/>
              <a:t>COUNT(*) AS [count], MAX(joindate) FROM </a:t>
            </a:r>
            <a:r>
              <a:rPr lang="en-US" sz="1600" dirty="0" smtClean="0"/>
              <a:t>bar WHERE joindate &gt;= ‘2016-01-01’ </a:t>
            </a:r>
            <a:r>
              <a:rPr lang="en-US" sz="1600" dirty="0"/>
              <a:t>GROUP BY </a:t>
            </a:r>
            <a:r>
              <a:rPr lang="en-US" sz="1600" dirty="0" smtClean="0"/>
              <a:t>type </a:t>
            </a:r>
            <a:r>
              <a:rPr lang="en-US" sz="1600" dirty="0"/>
              <a:t>HAVING COUNT(*) &gt; 1</a:t>
            </a:r>
            <a:r>
              <a:rPr lang="en-US" sz="1600" dirty="0" smtClean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FKs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JOIN(s) .. INNER vs. OUTER vs. RIGHT vs. LEFT vs. CROSS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Cardinality </a:t>
            </a:r>
            <a:r>
              <a:rPr lang="en-US" dirty="0"/>
              <a:t>( 1 to 1 ... 1 to Many ... Many to Many </a:t>
            </a:r>
            <a:r>
              <a:rPr lang="en-US" dirty="0" smtClean="0"/>
              <a:t>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Optionality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Sub Queries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UNION vs. UNION ALL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The types of relationships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How you'd relate tables 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Break tables out and create relationships between them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How and why you'd structure supporting tables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How you should pick your fields and why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Leveraging join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smtClean="0"/>
              <a:t>Relational Database 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u="sng" dirty="0" smtClean="0"/>
              <a:t>Data</a:t>
            </a:r>
            <a:r>
              <a:rPr lang="en-US" dirty="0" smtClean="0"/>
              <a:t> </a:t>
            </a:r>
            <a:r>
              <a:rPr lang="en-US" i="1" dirty="0" smtClean="0"/>
              <a:t>(actual data stored)</a:t>
            </a:r>
          </a:p>
          <a:p>
            <a:pPr marL="624512" lvl="5" indent="-27432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i="1" dirty="0" smtClean="0"/>
              <a:t>Column </a:t>
            </a:r>
            <a:r>
              <a:rPr lang="en-US" sz="1800" i="1" dirty="0"/>
              <a:t>value of </a:t>
            </a:r>
            <a:r>
              <a:rPr lang="en-US" sz="1800" i="1" dirty="0" smtClean="0"/>
              <a:t>“Watkins, Melissa”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u="sng" dirty="0" smtClean="0"/>
              <a:t>Metadata</a:t>
            </a:r>
            <a:r>
              <a:rPr lang="en-US" dirty="0" smtClean="0"/>
              <a:t> </a:t>
            </a:r>
            <a:r>
              <a:rPr lang="en-US" i="1" dirty="0" smtClean="0"/>
              <a:t>(data </a:t>
            </a:r>
            <a:r>
              <a:rPr lang="en-US" i="1" u="sng" dirty="0" smtClean="0"/>
              <a:t>about</a:t>
            </a:r>
            <a:r>
              <a:rPr lang="en-US" i="1" dirty="0" smtClean="0"/>
              <a:t> the data)</a:t>
            </a:r>
            <a:endParaRPr lang="en-US" i="1" dirty="0"/>
          </a:p>
          <a:p>
            <a:pPr marL="624512" lvl="5" indent="-27432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i="1" dirty="0" smtClean="0"/>
              <a:t>Column name is “Owner Name” w/ a “VARCHAR” data ty</a:t>
            </a:r>
            <a:r>
              <a:rPr lang="en-US" sz="2000" i="1" dirty="0" smtClean="0"/>
              <a:t>pe</a:t>
            </a:r>
            <a:endParaRPr lang="en-US" i="1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Various Data </a:t>
            </a:r>
            <a:r>
              <a:rPr lang="en-US" dirty="0"/>
              <a:t>Types </a:t>
            </a:r>
            <a:r>
              <a:rPr lang="en-US" dirty="0" smtClean="0"/>
              <a:t>(VARCHAR, NUMERIC, DATE)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Indexes</a:t>
            </a:r>
            <a:r>
              <a:rPr lang="en-US" dirty="0" smtClean="0"/>
              <a:t> …</a:t>
            </a:r>
            <a:r>
              <a:rPr lang="en-US" dirty="0" smtClean="0"/>
              <a:t> Constraints … Users … Groups</a:t>
            </a:r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bg2">
                    <a:lumMod val="10000"/>
                  </a:schemeClr>
                </a:solidFill>
              </a:rPr>
              <a:t>Why RDBMS?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>
                <a:solidFill>
                  <a:schemeClr val="bg2">
                    <a:lumMod val="10000"/>
                  </a:schemeClr>
                </a:solidFill>
              </a:rPr>
              <a:t>Data Integrity … Low Storage Costs… ACID… Solid thinking about your Business</a:t>
            </a:r>
          </a:p>
          <a:p>
            <a:pPr marL="0" indent="0">
              <a:buNone/>
            </a:pP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9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7158679" y="2075935"/>
            <a:ext cx="1227439" cy="3789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00766" y="3081774"/>
            <a:ext cx="1227439" cy="3789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RDBMS … Ignore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2151" y="1935892"/>
            <a:ext cx="5123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Why </a:t>
            </a:r>
            <a:r>
              <a:rPr lang="en-US" dirty="0">
                <a:solidFill>
                  <a:srgbClr val="FF0000"/>
                </a:solidFill>
              </a:rPr>
              <a:t>RDBMs? ...Update! Storage! ACID!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Memory </a:t>
            </a:r>
            <a:r>
              <a:rPr lang="en-US" dirty="0">
                <a:solidFill>
                  <a:srgbClr val="FF0000"/>
                </a:solidFill>
              </a:rPr>
              <a:t>vs. Disk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3NF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Cardinality </a:t>
            </a:r>
            <a:r>
              <a:rPr lang="en-US" dirty="0">
                <a:solidFill>
                  <a:srgbClr val="00B0F0"/>
                </a:solidFill>
              </a:rPr>
              <a:t>( 1 to 1 ... 1 to Many ... Many to Many 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SELECT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WHERE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Operators  </a:t>
            </a:r>
            <a:r>
              <a:rPr lang="en-US" dirty="0">
                <a:solidFill>
                  <a:srgbClr val="FF0000"/>
                </a:solidFill>
              </a:rPr>
              <a:t>(IN, LIKE, etc.)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JOIN(s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Aliases Fields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3200" y="1935892"/>
            <a:ext cx="5123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GROUP </a:t>
            </a:r>
            <a:r>
              <a:rPr lang="en-US" dirty="0">
                <a:solidFill>
                  <a:srgbClr val="FF0000"/>
                </a:solidFill>
              </a:rPr>
              <a:t>BY .... SUM, MIN, MAX, AVG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HAVING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ORDER </a:t>
            </a:r>
            <a:r>
              <a:rPr lang="en-US" dirty="0">
                <a:solidFill>
                  <a:srgbClr val="FF0000"/>
                </a:solidFill>
              </a:rPr>
              <a:t>BY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Order </a:t>
            </a:r>
            <a:r>
              <a:rPr lang="en-US" dirty="0">
                <a:solidFill>
                  <a:srgbClr val="FF0000"/>
                </a:solidFill>
              </a:rPr>
              <a:t>of Ops </a:t>
            </a:r>
            <a:r>
              <a:rPr lang="en-US" dirty="0" smtClean="0">
                <a:solidFill>
                  <a:srgbClr val="FF0000"/>
                </a:solidFill>
              </a:rPr>
              <a:t>Aliases </a:t>
            </a:r>
            <a:r>
              <a:rPr lang="en-US" dirty="0">
                <a:solidFill>
                  <a:srgbClr val="FF0000"/>
                </a:solidFill>
              </a:rPr>
              <a:t>in ORDER BY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PKs </a:t>
            </a:r>
            <a:r>
              <a:rPr lang="en-US" dirty="0">
                <a:solidFill>
                  <a:srgbClr val="FFC000"/>
                </a:solidFill>
              </a:rPr>
              <a:t>... Reiterate 3NF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FKs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Indexing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Data </a:t>
            </a:r>
            <a:r>
              <a:rPr lang="en-US" dirty="0">
                <a:solidFill>
                  <a:srgbClr val="00B050"/>
                </a:solidFill>
              </a:rPr>
              <a:t>Types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NULL </a:t>
            </a:r>
            <a:r>
              <a:rPr lang="en-US" dirty="0">
                <a:solidFill>
                  <a:srgbClr val="00B050"/>
                </a:solidFill>
              </a:rPr>
              <a:t>... ISNULL()</a:t>
            </a:r>
          </a:p>
          <a:p>
            <a:r>
              <a:rPr lang="en-US" dirty="0" smtClean="0"/>
              <a:t>The </a:t>
            </a:r>
            <a:r>
              <a:rPr lang="en-US" dirty="0"/>
              <a:t>Game = Reduce load</a:t>
            </a:r>
          </a:p>
        </p:txBody>
      </p:sp>
    </p:spTree>
    <p:extLst>
      <p:ext uri="{BB962C8B-B14F-4D97-AF65-F5344CB8AC3E}">
        <p14:creationId xmlns:p14="http://schemas.microsoft.com/office/powerpoint/2010/main" val="3802973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Other … Ignore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2151" y="1935892"/>
            <a:ext cx="51239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Triggers</a:t>
            </a:r>
            <a:r>
              <a:rPr lang="en-US" dirty="0"/>
              <a:t>, Functions, </a:t>
            </a:r>
            <a:r>
              <a:rPr lang="en-US" dirty="0" smtClean="0"/>
              <a:t>Procedures</a:t>
            </a:r>
            <a:endParaRPr lang="en-US" dirty="0"/>
          </a:p>
          <a:p>
            <a:r>
              <a:rPr lang="en-US" dirty="0" smtClean="0"/>
              <a:t>Caching</a:t>
            </a:r>
            <a:endParaRPr lang="en-US" dirty="0"/>
          </a:p>
          <a:p>
            <a:r>
              <a:rPr lang="en-US" dirty="0" smtClean="0"/>
              <a:t>Syntax </a:t>
            </a:r>
            <a:r>
              <a:rPr lang="en-US" dirty="0"/>
              <a:t>Diffs and ANSI</a:t>
            </a:r>
          </a:p>
          <a:p>
            <a:r>
              <a:rPr lang="en-US" dirty="0" smtClean="0"/>
              <a:t>DML</a:t>
            </a:r>
            <a:r>
              <a:rPr lang="en-US" dirty="0"/>
              <a:t>, DDL, and CRUD</a:t>
            </a:r>
          </a:p>
          <a:p>
            <a:r>
              <a:rPr lang="en-US" dirty="0" smtClean="0"/>
              <a:t>Users </a:t>
            </a:r>
            <a:r>
              <a:rPr lang="en-US" dirty="0"/>
              <a:t>and Groups</a:t>
            </a:r>
          </a:p>
          <a:p>
            <a:r>
              <a:rPr lang="en-US" dirty="0" smtClean="0"/>
              <a:t>Optimizer </a:t>
            </a:r>
            <a:r>
              <a:rPr lang="en-US" dirty="0"/>
              <a:t>and Query Plan</a:t>
            </a:r>
          </a:p>
          <a:p>
            <a:r>
              <a:rPr lang="en-US" dirty="0" smtClean="0"/>
              <a:t>Prepared </a:t>
            </a:r>
            <a:r>
              <a:rPr lang="en-US" dirty="0"/>
              <a:t>Statements</a:t>
            </a:r>
          </a:p>
          <a:p>
            <a:r>
              <a:rPr lang="en-US" dirty="0" smtClean="0"/>
              <a:t>SQL </a:t>
            </a:r>
            <a:r>
              <a:rPr lang="en-US" dirty="0"/>
              <a:t>Injection </a:t>
            </a:r>
            <a:r>
              <a:rPr lang="en-US" dirty="0" smtClean="0"/>
              <a:t>Basic </a:t>
            </a:r>
            <a:r>
              <a:rPr lang="en-US" dirty="0"/>
              <a:t>Example (?)</a:t>
            </a:r>
          </a:p>
          <a:p>
            <a:r>
              <a:rPr lang="en-US" dirty="0" smtClean="0"/>
              <a:t>Verify </a:t>
            </a:r>
            <a:r>
              <a:rPr lang="en-US" dirty="0"/>
              <a:t>All Input!!!</a:t>
            </a:r>
          </a:p>
          <a:p>
            <a:r>
              <a:rPr lang="en-US" dirty="0" smtClean="0"/>
              <a:t>Replication</a:t>
            </a:r>
            <a:endParaRPr lang="en-US" dirty="0"/>
          </a:p>
          <a:p>
            <a:r>
              <a:rPr lang="en-US" dirty="0" smtClean="0"/>
              <a:t>Sharding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200" y="1935892"/>
            <a:ext cx="5123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Chris :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The </a:t>
            </a:r>
            <a:r>
              <a:rPr lang="en-US" i="1" dirty="0">
                <a:solidFill>
                  <a:srgbClr val="FF0000"/>
                </a:solidFill>
              </a:rPr>
              <a:t>types of relationships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How </a:t>
            </a:r>
            <a:r>
              <a:rPr lang="en-US" i="1" dirty="0">
                <a:solidFill>
                  <a:srgbClr val="FF0000"/>
                </a:solidFill>
              </a:rPr>
              <a:t>you'd relate tables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Break tables </a:t>
            </a:r>
            <a:r>
              <a:rPr lang="en-US" i="1" dirty="0">
                <a:solidFill>
                  <a:srgbClr val="FF0000"/>
                </a:solidFill>
              </a:rPr>
              <a:t>out and create relationships </a:t>
            </a:r>
            <a:r>
              <a:rPr lang="en-US" i="1" dirty="0" err="1" smtClean="0">
                <a:solidFill>
                  <a:srgbClr val="FF0000"/>
                </a:solidFill>
              </a:rPr>
              <a:t>bw</a:t>
            </a:r>
            <a:r>
              <a:rPr lang="en-US" i="1" dirty="0" smtClean="0">
                <a:solidFill>
                  <a:srgbClr val="FF0000"/>
                </a:solidFill>
              </a:rPr>
              <a:t> them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How </a:t>
            </a:r>
            <a:r>
              <a:rPr lang="en-US" i="1" dirty="0">
                <a:solidFill>
                  <a:srgbClr val="FF0000"/>
                </a:solidFill>
              </a:rPr>
              <a:t>and why you'd structure supporting </a:t>
            </a:r>
            <a:r>
              <a:rPr lang="en-US" i="1" dirty="0" smtClean="0">
                <a:solidFill>
                  <a:srgbClr val="FF0000"/>
                </a:solidFill>
              </a:rPr>
              <a:t>tables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How </a:t>
            </a:r>
            <a:r>
              <a:rPr lang="en-US" i="1" dirty="0">
                <a:solidFill>
                  <a:srgbClr val="FF0000"/>
                </a:solidFill>
              </a:rPr>
              <a:t>you should pick your fields and </a:t>
            </a:r>
            <a:r>
              <a:rPr lang="en-US" i="1" dirty="0" smtClean="0">
                <a:solidFill>
                  <a:srgbClr val="FF0000"/>
                </a:solidFill>
              </a:rPr>
              <a:t>why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Leveraging </a:t>
            </a:r>
            <a:r>
              <a:rPr lang="en-US" i="1" dirty="0">
                <a:solidFill>
                  <a:srgbClr val="FF0000"/>
                </a:solidFill>
              </a:rPr>
              <a:t>join tables</a:t>
            </a:r>
          </a:p>
        </p:txBody>
      </p:sp>
    </p:spTree>
    <p:extLst>
      <p:ext uri="{BB962C8B-B14F-4D97-AF65-F5344CB8AC3E}">
        <p14:creationId xmlns:p14="http://schemas.microsoft.com/office/powerpoint/2010/main" val="176046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89336" cy="4023360"/>
          </a:xfrm>
        </p:spPr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Numbers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Characters (VARCHAR vs. CHAR)</a:t>
            </a:r>
            <a:endParaRPr lang="en-US" b="1" i="1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Dates and </a:t>
            </a:r>
            <a:r>
              <a:rPr lang="en-US" b="1" i="1" dirty="0" smtClean="0"/>
              <a:t>Times</a:t>
            </a:r>
          </a:p>
          <a:p>
            <a:pPr marL="0" indent="0">
              <a:buNone/>
            </a:pPr>
            <a:endParaRPr lang="en-US" sz="400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Auto increment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Enums</a:t>
            </a: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Binary Large Objects (BLOBs</a:t>
            </a:r>
            <a:r>
              <a:rPr lang="en-US" dirty="0" smtClean="0"/>
              <a:t>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JSON …. XML … Key Value Pairs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Spatial (e.g. longitudes and latitudes)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35957" y="1845733"/>
            <a:ext cx="4689923" cy="41019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 dirty="0" smtClean="0"/>
              <a:t>NULL</a:t>
            </a:r>
          </a:p>
          <a:p>
            <a:pPr marL="0" indent="0">
              <a:buNone/>
            </a:pPr>
            <a:r>
              <a:rPr lang="en-US" i="1" dirty="0" smtClean="0"/>
              <a:t>“Unknown state of a value”</a:t>
            </a:r>
          </a:p>
          <a:p>
            <a:pPr marL="0" indent="0">
              <a:buNone/>
            </a:pPr>
            <a:endParaRPr lang="en-US" sz="200" i="1" dirty="0" smtClean="0"/>
          </a:p>
          <a:p>
            <a:pPr marL="0" indent="0">
              <a:buNone/>
            </a:pPr>
            <a:r>
              <a:rPr lang="en-US" u="sng" dirty="0" smtClean="0"/>
              <a:t>Bad</a:t>
            </a:r>
            <a:r>
              <a:rPr lang="en-US" dirty="0" smtClean="0"/>
              <a:t> because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Unexpected query results</a:t>
            </a:r>
          </a:p>
          <a:p>
            <a:pPr marL="0" indent="0">
              <a:buNone/>
            </a:pPr>
            <a:r>
              <a:rPr lang="en-US" dirty="0" smtClean="0"/>
              <a:t>    - Incomplete thinking about your business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Use ISNULL syntax to find NULLs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100" name="Picture 4" descr="http://www.iap.fr/actualites/laune/2008/Voeux/images/RSpmj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20" y="1928722"/>
            <a:ext cx="1054448" cy="7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0" y="5301048"/>
            <a:ext cx="4512688" cy="807308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Tinyint</a:t>
            </a:r>
            <a:r>
              <a:rPr lang="en-US" dirty="0" smtClean="0">
                <a:solidFill>
                  <a:srgbClr val="00B0F0"/>
                </a:solidFill>
              </a:rPr>
              <a:t> – 1 Byte …. </a:t>
            </a:r>
            <a:r>
              <a:rPr lang="en-US" dirty="0" err="1" smtClean="0">
                <a:solidFill>
                  <a:srgbClr val="00B0F0"/>
                </a:solidFill>
              </a:rPr>
              <a:t>Mediumint</a:t>
            </a:r>
            <a:r>
              <a:rPr lang="en-US" dirty="0" smtClean="0">
                <a:solidFill>
                  <a:srgbClr val="00B0F0"/>
                </a:solidFill>
              </a:rPr>
              <a:t> – 3 bytes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Unsigned – 0 to MAX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41584"/>
            <a:ext cx="9353550" cy="272415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3144118">
            <a:off x="3163280" y="4841982"/>
            <a:ext cx="874114" cy="215792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3048000" y="5222789"/>
            <a:ext cx="2561968" cy="96382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Smaller is better!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70205" y="2471351"/>
            <a:ext cx="1103870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51621" y="2471350"/>
            <a:ext cx="1103870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2471350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8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59" y="4906085"/>
            <a:ext cx="3507671" cy="100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CHAR(n)</a:t>
            </a:r>
            <a:r>
              <a:rPr lang="en-US" dirty="0" smtClean="0"/>
              <a:t> when :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The values are short    - OR -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You know the length in advance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34" y="2433637"/>
            <a:ext cx="5860120" cy="194889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8994716">
            <a:off x="1501478" y="4234663"/>
            <a:ext cx="1593755" cy="185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77329" y="4906085"/>
            <a:ext cx="6725201" cy="1379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CHAR(2)</a:t>
            </a:r>
            <a:r>
              <a:rPr lang="en-US" sz="1700" dirty="0"/>
              <a:t>	</a:t>
            </a:r>
            <a:r>
              <a:rPr lang="en-US" sz="1700" dirty="0" smtClean="0"/>
              <a:t>	‘MO’ = 2 bytes   … ‘M’  = 2 bytes  … ‘MOLE4’ = n.a.</a:t>
            </a:r>
          </a:p>
          <a:p>
            <a:pPr marL="0" indent="0">
              <a:buNone/>
            </a:pPr>
            <a:r>
              <a:rPr lang="en-US" sz="1700" dirty="0"/>
              <a:t>CHAR(5)		‘MO’ = 5 bytes   … ‘M’  = 5 bytes  … ‘</a:t>
            </a:r>
            <a:r>
              <a:rPr lang="en-US" sz="1700" dirty="0" smtClean="0"/>
              <a:t>MOLE4’ </a:t>
            </a:r>
            <a:r>
              <a:rPr lang="en-US" sz="1700" dirty="0"/>
              <a:t>= 5 </a:t>
            </a:r>
            <a:r>
              <a:rPr lang="en-US" sz="1700" dirty="0" smtClean="0"/>
              <a:t>bytes</a:t>
            </a:r>
          </a:p>
          <a:p>
            <a:pPr marL="0" indent="0">
              <a:buNone/>
            </a:pPr>
            <a:r>
              <a:rPr lang="en-US" sz="1700" dirty="0" smtClean="0"/>
              <a:t>VARCHAR(100)	‘MO’ = 3 bytes   ... ‘M’ = 2 bytes   … ‘MOLE4’ = 6 bytes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96714" y="4942552"/>
            <a:ext cx="0" cy="104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2471350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5288692"/>
            <a:ext cx="10058400" cy="580402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Boo yah!!!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424112"/>
            <a:ext cx="9534139" cy="2009775"/>
          </a:xfrm>
          <a:prstGeom prst="rect">
            <a:avLst/>
          </a:prstGeom>
        </p:spPr>
      </p:pic>
      <p:pic>
        <p:nvPicPr>
          <p:cNvPr id="6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2471350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0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RDBMS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Relational Database Management System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oftware to Update </a:t>
            </a:r>
            <a:r>
              <a:rPr lang="en-US" dirty="0"/>
              <a:t>and </a:t>
            </a:r>
            <a:r>
              <a:rPr lang="en-US" dirty="0" smtClean="0"/>
              <a:t>Query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Q</a:t>
            </a:r>
            <a:r>
              <a:rPr lang="en-US" dirty="0" smtClean="0"/>
              <a:t>uestions </a:t>
            </a:r>
            <a:r>
              <a:rPr lang="en-US" dirty="0"/>
              <a:t>and </a:t>
            </a:r>
            <a:r>
              <a:rPr lang="en-US" dirty="0" smtClean="0"/>
              <a:t>Commands can </a:t>
            </a:r>
            <a:r>
              <a:rPr lang="en-US" dirty="0"/>
              <a:t>be posed to the D</a:t>
            </a:r>
            <a:r>
              <a:rPr lang="en-US" dirty="0" smtClean="0"/>
              <a:t>atabase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SQL</a:t>
            </a:r>
          </a:p>
          <a:p>
            <a:pPr marL="0" indent="0">
              <a:buNone/>
            </a:pPr>
            <a:endParaRPr lang="en-US" sz="100" dirty="0" smtClean="0"/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“Which bars are in St. Louis?”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“Which bars have a rating of 4 or higher?”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“Insert a new bar record in the Bar table… NOW!”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90" y="4634421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lypso.com/uploads/logos/Logo-Ora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12" y="4722427"/>
            <a:ext cx="2100734" cy="10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sphostcentral.com/Images/logo_mss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9" y="4690346"/>
            <a:ext cx="2089730" cy="11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thumb/6/62/MySQL.svg/640px-MySQ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52" y="4895601"/>
            <a:ext cx="1361229" cy="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equelgate.com/images/ibm-train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72" y="4774685"/>
            <a:ext cx="1246680" cy="9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Talking To Our Database…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SQL – Structured Query Language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Communicate Directly w/ Our Database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SQL is Declarative </a:t>
            </a:r>
            <a:r>
              <a:rPr lang="en-US" dirty="0"/>
              <a:t>(“What”) </a:t>
            </a:r>
            <a:r>
              <a:rPr lang="en-US" i="1" dirty="0" smtClean="0"/>
              <a:t>… </a:t>
            </a:r>
            <a:r>
              <a:rPr lang="en-US" i="1" u="sng" dirty="0" smtClean="0"/>
              <a:t>NOT</a:t>
            </a:r>
            <a:r>
              <a:rPr lang="en-US" i="1" dirty="0" smtClean="0"/>
              <a:t> </a:t>
            </a:r>
            <a:r>
              <a:rPr lang="en-US" dirty="0"/>
              <a:t>Imperative (“How</a:t>
            </a:r>
            <a:r>
              <a:rPr lang="en-US" dirty="0" smtClean="0"/>
              <a:t>”)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Results are Returned in a Virtual Table</a:t>
            </a:r>
            <a:endParaRPr lang="en-US" dirty="0" smtClean="0">
              <a:solidFill>
                <a:schemeClr val="tx1"/>
              </a:solidFill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4 Ways to Interact w/ Our Database :</a:t>
            </a:r>
          </a:p>
          <a:p>
            <a:pPr marL="0" indent="0">
              <a:buNone/>
            </a:pPr>
            <a:endParaRPr lang="en-US" sz="200" dirty="0" smtClean="0"/>
          </a:p>
          <a:p>
            <a:pPr lvl="1" indent="-274320">
              <a:buFont typeface="Arial" panose="020B0604020202020204" pitchFamily="34" charset="0"/>
              <a:buChar char="•"/>
            </a:pPr>
            <a:r>
              <a:rPr lang="en-US" i="1" dirty="0" smtClean="0"/>
              <a:t>1. Data Control … 2. Data Definition … 3. Data Manipulation … 4. Data Query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90" y="4634421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lypso.com/uploads/logos/Logo-Ora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12" y="4722427"/>
            <a:ext cx="2100734" cy="10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sphostcentral.com/Images/logo_mss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9" y="4690346"/>
            <a:ext cx="2089730" cy="11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thumb/6/62/MySQL.svg/640px-MySQ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52" y="4895601"/>
            <a:ext cx="1361229" cy="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equelgate.com/images/ibm-train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72" y="4774685"/>
            <a:ext cx="1246680" cy="9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10264</TotalTime>
  <Words>1703</Words>
  <Application>Microsoft Office PowerPoint</Application>
  <PresentationFormat>Widescreen</PresentationFormat>
  <Paragraphs>329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Retrospect</vt:lpstr>
      <vt:lpstr>Relational Databases and SQL</vt:lpstr>
      <vt:lpstr>What is a Relational Database ?</vt:lpstr>
      <vt:lpstr>What is a Relational Database ?</vt:lpstr>
      <vt:lpstr>Data Types</vt:lpstr>
      <vt:lpstr>Data Types – Numbers</vt:lpstr>
      <vt:lpstr>Data Types – Characters</vt:lpstr>
      <vt:lpstr>Data Types – Dates and Times</vt:lpstr>
      <vt:lpstr>What is a RDBMS ?</vt:lpstr>
      <vt:lpstr>Talking To Our Database…</vt:lpstr>
      <vt:lpstr>Data Control Language (DCL)</vt:lpstr>
      <vt:lpstr>Data Definition Language (DDL)</vt:lpstr>
      <vt:lpstr>Data Manipulation Language (DML)</vt:lpstr>
      <vt:lpstr>Data Query Language (DQL)</vt:lpstr>
      <vt:lpstr>DQL - SELECT Statement</vt:lpstr>
      <vt:lpstr>DQL - SELECT Statement</vt:lpstr>
      <vt:lpstr>Table Design</vt:lpstr>
      <vt:lpstr>Primary Keys, Constraints, and Indexes</vt:lpstr>
      <vt:lpstr>Normalization &amp; Third Normal Form (3NF)</vt:lpstr>
      <vt:lpstr>Normalization &amp; Third Normal Form (3NF)</vt:lpstr>
      <vt:lpstr>Multiple Tables Basics</vt:lpstr>
      <vt:lpstr>Multiple Tables Basics</vt:lpstr>
      <vt:lpstr>Multiple Tables Basics</vt:lpstr>
      <vt:lpstr>NoSQL…</vt:lpstr>
      <vt:lpstr>SQL Tips</vt:lpstr>
      <vt:lpstr>Possible Future Topics</vt:lpstr>
      <vt:lpstr>Resources</vt:lpstr>
      <vt:lpstr>DQL - SELECT Statement - Examples</vt:lpstr>
      <vt:lpstr>Multiple Tables Basics</vt:lpstr>
      <vt:lpstr>Chris</vt:lpstr>
      <vt:lpstr>Items RDBMS … Ignore</vt:lpstr>
      <vt:lpstr>Items Other … Ignore</vt:lpstr>
    </vt:vector>
  </TitlesOfParts>
  <Company>Lumeris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and HAProxy</dc:title>
  <dc:creator>Bryan Jones</dc:creator>
  <cp:lastModifiedBy>Bryan Jones</cp:lastModifiedBy>
  <cp:revision>254</cp:revision>
  <dcterms:created xsi:type="dcterms:W3CDTF">2015-12-03T23:09:43Z</dcterms:created>
  <dcterms:modified xsi:type="dcterms:W3CDTF">2016-06-08T21:50:04Z</dcterms:modified>
</cp:coreProperties>
</file>